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13"/>
  </p:notesMasterIdLst>
  <p:handoutMasterIdLst>
    <p:handoutMasterId r:id="rId14"/>
  </p:handoutMasterIdLst>
  <p:sldIdLst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</p:sldIdLst>
  <p:sldSz cx="6858000" cy="51435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alatino Linotype" panose="02040502050505030304" pitchFamily="18" charset="0"/>
      <p:regular r:id="rId19"/>
      <p:bold r:id="rId20"/>
      <p:italic r:id="rId21"/>
      <p:boldItalic r:id="rId22"/>
    </p:embeddedFont>
    <p:embeddedFont>
      <p:font typeface="Roboto Condensed" panose="020B0604020202020204" charset="0"/>
      <p:regular r:id="rId23"/>
      <p:bold r:id="rId24"/>
      <p:italic r:id="rId25"/>
      <p:boldItalic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DFBC878-E374-47AB-B12C-C90681FF5C42}">
          <p14:sldIdLst>
            <p14:sldId id="257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14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1514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4106" userDrawn="1">
          <p15:clr>
            <a:srgbClr val="A4A3A4"/>
          </p15:clr>
        </p15:guide>
        <p15:guide id="12" pos="221" userDrawn="1">
          <p15:clr>
            <a:srgbClr val="A4A3A4"/>
          </p15:clr>
        </p15:guide>
        <p15:guide id="13" pos="3025" userDrawn="1">
          <p15:clr>
            <a:srgbClr val="A4A3A4"/>
          </p15:clr>
        </p15:guide>
        <p15:guide id="14" pos="2809" userDrawn="1">
          <p15:clr>
            <a:srgbClr val="A4A3A4"/>
          </p15:clr>
        </p15:guide>
        <p15:guide id="15" pos="2378" userDrawn="1">
          <p15:clr>
            <a:srgbClr val="A4A3A4"/>
          </p15:clr>
        </p15:guide>
        <p15:guide id="16" pos="433" userDrawn="1">
          <p15:clr>
            <a:srgbClr val="A4A3A4"/>
          </p15:clr>
        </p15:guide>
        <p15:guide id="17" pos="648" userDrawn="1">
          <p15:clr>
            <a:srgbClr val="A4A3A4"/>
          </p15:clr>
        </p15:guide>
        <p15:guide id="18" pos="867" userDrawn="1">
          <p15:clr>
            <a:srgbClr val="A4A3A4"/>
          </p15:clr>
        </p15:guide>
        <p15:guide id="19" pos="1082" userDrawn="1">
          <p15:clr>
            <a:srgbClr val="A4A3A4"/>
          </p15:clr>
        </p15:guide>
        <p15:guide id="20" pos="1734" userDrawn="1">
          <p15:clr>
            <a:srgbClr val="A4A3A4"/>
          </p15:clr>
        </p15:guide>
        <p15:guide id="21" pos="1946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594" userDrawn="1">
          <p15:clr>
            <a:srgbClr val="A4A3A4"/>
          </p15:clr>
        </p15:guide>
        <p15:guide id="25" pos="3453" userDrawn="1">
          <p15:clr>
            <a:srgbClr val="A4A3A4"/>
          </p15:clr>
        </p15:guide>
        <p15:guide id="26" pos="3674" userDrawn="1">
          <p15:clr>
            <a:srgbClr val="A4A3A4"/>
          </p15:clr>
        </p15:guide>
        <p15:guide id="27" pos="3890" userDrawn="1">
          <p15:clr>
            <a:srgbClr val="A4A3A4"/>
          </p15:clr>
        </p15:guide>
        <p15:guide id="28" orient="horz" pos="3153" userDrawn="1">
          <p15:clr>
            <a:srgbClr val="A4A3A4"/>
          </p15:clr>
        </p15:guide>
        <p15:guide id="29" orient="horz" pos="2836" userDrawn="1">
          <p15:clr>
            <a:srgbClr val="A4A3A4"/>
          </p15:clr>
        </p15:guide>
        <p15:guide id="30" pos="3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DD2E"/>
    <a:srgbClr val="F0A050"/>
    <a:srgbClr val="6DC41E"/>
    <a:srgbClr val="F272D7"/>
    <a:srgbClr val="FFFFFF"/>
    <a:srgbClr val="002F5D"/>
    <a:srgbClr val="BD9F21"/>
    <a:srgbClr val="FFC864"/>
    <a:srgbClr val="FFB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5419" autoAdjust="0"/>
  </p:normalViewPr>
  <p:slideViewPr>
    <p:cSldViewPr snapToGrid="0" snapToObjects="1">
      <p:cViewPr>
        <p:scale>
          <a:sx n="150" d="100"/>
          <a:sy n="150" d="100"/>
        </p:scale>
        <p:origin x="1422" y="108"/>
      </p:cViewPr>
      <p:guideLst>
        <p:guide orient="horz" pos="1620"/>
        <p:guide orient="horz" pos="3162"/>
        <p:guide orient="horz" pos="2414"/>
        <p:guide orient="horz" pos="2867"/>
        <p:guide orient="horz" pos="214"/>
        <p:guide orient="horz" pos="696"/>
        <p:guide orient="horz" pos="2709"/>
        <p:guide pos="1514"/>
        <p:guide pos="1292"/>
        <p:guide pos="4106"/>
        <p:guide pos="221"/>
        <p:guide pos="3025"/>
        <p:guide pos="2809"/>
        <p:guide pos="2378"/>
        <p:guide pos="433"/>
        <p:guide pos="648"/>
        <p:guide pos="867"/>
        <p:guide pos="1082"/>
        <p:guide pos="1734"/>
        <p:guide pos="1946"/>
        <p:guide pos="2160"/>
        <p:guide pos="2594"/>
        <p:guide pos="3453"/>
        <p:guide pos="3674"/>
        <p:guide pos="3890"/>
        <p:guide orient="horz" pos="3153"/>
        <p:guide orient="horz" pos="2836"/>
        <p:guide pos="3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192" y="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09.07.2025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09.07.2025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AD241-4DA6-6EAF-A2F3-EFF3E4A7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F3D45F-A8EA-D975-EA0A-6665398A8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5ED6ABD-1C30-FCB7-59FA-A16E5D0A7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9E3C1-1213-A37D-5E3D-73631CF54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22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3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01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E28A-190C-186B-47B1-84F4DD551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D7E025C-B5ED-2FB6-6F1C-E89638C11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3ABC88-49D4-6671-1DBF-A260E47AC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712630-9CC0-13F1-90ED-1453A3F0C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79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24032-263F-7B46-B87B-D6AADAC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276D711-3F7F-6763-3B6B-C244FFEDE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F209CA-806D-8AE8-910D-6A63E2674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E89C5C-CDB1-2866-7A2E-1E4F6FEE2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68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3B77-39F3-A8F4-ADB7-7DCE422B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41A94F-4410-810D-7209-0F7063CE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94296F-EAFD-C4F7-D0FD-326344B2E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C96FD1-7AD0-08A6-BD9A-46A23B562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41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3417F-82DB-3035-782C-7516F45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FFB827-E121-63A3-CBA7-3057A5CA8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3E8432-70E3-866D-628B-FFA159D5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1D40F2-4B85-7F2E-D4BD-EE224B655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88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611A9-701A-2AAE-1359-F1FC975F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A203D2C-1B27-DD92-FF70-4AAC220DF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963085-CF7A-25EC-3B24-3D5A5A0CE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CD4694-597E-1E97-9398-38BC10C59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2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0CD52-4421-89B1-C6DB-5B6F8E91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F080C0-2162-E465-9020-E317894D1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E2D1B6-AA76-7F38-6010-451B05ED6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78C19B-90D2-E714-2673-9ACF34200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9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C. Nussbaum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z="750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sz="750" dirty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t> / 4</a:t>
            </a: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6858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867" y="4644000"/>
            <a:ext cx="78442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C. Nussbaum, Session 02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z="75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sz="75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4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026" name="Picture 2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867" y="4644000"/>
            <a:ext cx="104745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3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19" y="4607704"/>
            <a:ext cx="7857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E35DBA12-3FC0-4D4B-B842-1224C3B5C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51235" y="2876193"/>
            <a:ext cx="5120765" cy="12889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extfeld 7"/>
          <p:cNvSpPr txBox="1"/>
          <p:nvPr/>
        </p:nvSpPr>
        <p:spPr>
          <a:xfrm>
            <a:off x="526050" y="3149320"/>
            <a:ext cx="4218749" cy="913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 err="1"/>
              <a:t>Simultaneous</a:t>
            </a:r>
            <a:r>
              <a:rPr lang="de-DE" sz="1600" dirty="0"/>
              <a:t> </a:t>
            </a:r>
            <a:r>
              <a:rPr lang="de-DE" sz="1600" dirty="0" err="1"/>
              <a:t>Opposite</a:t>
            </a:r>
            <a:r>
              <a:rPr lang="de-DE" sz="1600" dirty="0"/>
              <a:t> Adaptation</a:t>
            </a:r>
          </a:p>
          <a:p>
            <a:endParaRPr lang="de-DE" sz="675" dirty="0">
              <a:solidFill>
                <a:srgbClr val="002F5D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de-DE" sz="105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WiSe</a:t>
            </a:r>
            <a:r>
              <a:rPr lang="de-DE" sz="105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2022/23</a:t>
            </a:r>
            <a:br>
              <a:rPr lang="de-DE" sz="105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de-DE" sz="105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M. Sc. Christine Nussbaum</a:t>
            </a:r>
          </a:p>
          <a:p>
            <a:r>
              <a:rPr lang="en-US" sz="105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Department for General Psychology and Cognitive Neuroscience</a:t>
            </a:r>
          </a:p>
          <a:p>
            <a:endParaRPr lang="de-DE" sz="15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26051" y="3061053"/>
            <a:ext cx="341709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dirty="0"/>
              <a:t>C. Nussbaum,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FFD57-E48C-BB54-BF3C-5E7F11F6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EB4D26-2EC9-CB5E-1A01-84A251227B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AFAA568D-FBF5-C60D-24E1-EED9D6EBB4CC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847D6E14-0523-B660-B823-31EA62536FF6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Exp5: Emotion and </a:t>
            </a:r>
            <a:r>
              <a:rPr lang="de-DE" sz="1600" dirty="0" err="1"/>
              <a:t>SpID</a:t>
            </a:r>
            <a:r>
              <a:rPr lang="de-DE" sz="1600" dirty="0"/>
              <a:t> – different </a:t>
            </a:r>
            <a:r>
              <a:rPr lang="de-DE" sz="1600" dirty="0" err="1"/>
              <a:t>dataset</a:t>
            </a:r>
            <a:endParaRPr lang="de-DE" sz="1600" dirty="0"/>
          </a:p>
        </p:txBody>
      </p:sp>
      <p:pic>
        <p:nvPicPr>
          <p:cNvPr id="6" name="Grafik 5" descr="Fragezeichen mit einfarbiger Füllung">
            <a:extLst>
              <a:ext uri="{FF2B5EF4-FFF2-40B4-BE49-F238E27FC236}">
                <a16:creationId xmlns:a16="http://schemas.microsoft.com/office/drawing/2014/main" id="{CCB40DF5-F8CD-7C6E-8C41-D7EDC4E45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723" y="71194"/>
            <a:ext cx="738020" cy="738020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08214583-A269-AC11-11C2-84337C6F2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6" y="1034250"/>
            <a:ext cx="5045886" cy="33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B4737C-5752-4171-903C-0D5DF05ECB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86D11335-F57A-4960-9D91-22D011F9DFB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BBF6CAB-08B8-4314-A619-0377B3868FF0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i="1" dirty="0" err="1"/>
              <a:t>simultaneous</a:t>
            </a:r>
            <a:r>
              <a:rPr lang="de-DE" sz="1600" i="1" dirty="0"/>
              <a:t> </a:t>
            </a:r>
            <a:r>
              <a:rPr lang="de-DE" sz="1600" i="1" dirty="0" err="1"/>
              <a:t>opposite</a:t>
            </a:r>
            <a:r>
              <a:rPr lang="de-DE" sz="1600" i="1" dirty="0"/>
              <a:t> </a:t>
            </a:r>
            <a:r>
              <a:rPr lang="de-DE" sz="1600" i="1" dirty="0" err="1"/>
              <a:t>aftereffects</a:t>
            </a:r>
            <a:endParaRPr lang="de-DE" sz="1600" i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6B3F37-9BB5-0CFD-7283-6FE80BDB7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7" y="853529"/>
            <a:ext cx="2299450" cy="14806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F52ACCA-2666-737E-8ABB-57BE4FD3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4" y="2265823"/>
            <a:ext cx="5516436" cy="218358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3785428-943D-321E-31E0-60961F13CF87}"/>
              </a:ext>
            </a:extLst>
          </p:cNvPr>
          <p:cNvSpPr txBox="1"/>
          <p:nvPr/>
        </p:nvSpPr>
        <p:spPr>
          <a:xfrm>
            <a:off x="5613474" y="4042584"/>
            <a:ext cx="110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/>
              <a:t>Bachelorarbeit D. Berges, 2022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478A613-9C88-99E4-330D-DAB4796939FB}"/>
              </a:ext>
            </a:extLst>
          </p:cNvPr>
          <p:cNvSpPr txBox="1"/>
          <p:nvPr/>
        </p:nvSpPr>
        <p:spPr>
          <a:xfrm>
            <a:off x="5765874" y="1501533"/>
            <a:ext cx="110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/>
              <a:t>simultaneous</a:t>
            </a:r>
            <a:r>
              <a:rPr lang="de-DE" sz="1200" i="1" dirty="0"/>
              <a:t> </a:t>
            </a:r>
            <a:r>
              <a:rPr lang="de-DE" sz="1200" i="1" dirty="0" err="1"/>
              <a:t>opposite</a:t>
            </a:r>
            <a:r>
              <a:rPr lang="de-DE" sz="1200" i="1" dirty="0"/>
              <a:t> </a:t>
            </a:r>
            <a:r>
              <a:rPr lang="de-DE" sz="1200" i="1" dirty="0" err="1"/>
              <a:t>aftereffects</a:t>
            </a:r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172961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B4737C-5752-4171-903C-0D5DF05ECB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86D11335-F57A-4960-9D91-22D011F9DFB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BBF6CAB-08B8-4314-A619-0377B3868FF0}"/>
              </a:ext>
            </a:extLst>
          </p:cNvPr>
          <p:cNvSpPr txBox="1"/>
          <p:nvPr/>
        </p:nvSpPr>
        <p:spPr>
          <a:xfrm>
            <a:off x="338269" y="440204"/>
            <a:ext cx="61774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 err="1">
                <a:solidFill>
                  <a:srgbClr val="002350"/>
                </a:solidFill>
              </a:rPr>
              <a:t>S</a:t>
            </a:r>
            <a:r>
              <a:rPr lang="de-DE" sz="1600" dirty="0" err="1"/>
              <a:t>imultaneous</a:t>
            </a:r>
            <a:r>
              <a:rPr lang="de-DE" sz="1600" dirty="0"/>
              <a:t> </a:t>
            </a:r>
            <a:r>
              <a:rPr lang="de-DE" sz="1600" dirty="0" err="1"/>
              <a:t>Opposite</a:t>
            </a:r>
            <a:r>
              <a:rPr lang="de-DE" sz="1600" dirty="0"/>
              <a:t> </a:t>
            </a:r>
            <a:r>
              <a:rPr lang="de-DE" sz="1600" dirty="0" err="1"/>
              <a:t>Aftereffects</a:t>
            </a:r>
            <a:endParaRPr lang="de-DE" sz="1600" dirty="0"/>
          </a:p>
          <a:p>
            <a:endParaRPr lang="de-DE" sz="1500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6" name="Tabelle 7">
            <a:extLst>
              <a:ext uri="{FF2B5EF4-FFF2-40B4-BE49-F238E27FC236}">
                <a16:creationId xmlns:a16="http://schemas.microsoft.com/office/drawing/2014/main" id="{40DC4AC6-82B8-D0B0-36B2-C65A68713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981291"/>
              </p:ext>
            </p:extLst>
          </p:nvPr>
        </p:nvGraphicFramePr>
        <p:xfrm>
          <a:off x="340096" y="827472"/>
          <a:ext cx="5781806" cy="3110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322">
                  <a:extLst>
                    <a:ext uri="{9D8B030D-6E8A-4147-A177-3AD203B41FA5}">
                      <a16:colId xmlns:a16="http://schemas.microsoft.com/office/drawing/2014/main" val="1522989455"/>
                    </a:ext>
                  </a:extLst>
                </a:gridCol>
                <a:gridCol w="1414887">
                  <a:extLst>
                    <a:ext uri="{9D8B030D-6E8A-4147-A177-3AD203B41FA5}">
                      <a16:colId xmlns:a16="http://schemas.microsoft.com/office/drawing/2014/main" val="3079192852"/>
                    </a:ext>
                  </a:extLst>
                </a:gridCol>
                <a:gridCol w="1479577">
                  <a:extLst>
                    <a:ext uri="{9D8B030D-6E8A-4147-A177-3AD203B41FA5}">
                      <a16:colId xmlns:a16="http://schemas.microsoft.com/office/drawing/2014/main" val="1782208580"/>
                    </a:ext>
                  </a:extLst>
                </a:gridCol>
                <a:gridCol w="1937020">
                  <a:extLst>
                    <a:ext uri="{9D8B030D-6E8A-4147-A177-3AD203B41FA5}">
                      <a16:colId xmlns:a16="http://schemas.microsoft.com/office/drawing/2014/main" val="3342776244"/>
                    </a:ext>
                  </a:extLst>
                </a:gridCol>
              </a:tblGrid>
              <a:tr h="777609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Adaptations-Dimension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Kategorie-Dimension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Ergebnis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104519"/>
                  </a:ext>
                </a:extLst>
              </a:tr>
              <a:tr h="7776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Studie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Emotion (Wütend/Ängstlich)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Geschlecht (männlich weiblich)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337265"/>
                  </a:ext>
                </a:extLst>
              </a:tr>
              <a:tr h="7776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Studie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Emotion (Wütend/Ängstlich)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C00000"/>
                          </a:solidFill>
                        </a:rPr>
                        <a:t>Identität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C00000"/>
                          </a:solidFill>
                        </a:rPr>
                        <a:t>???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484170"/>
                  </a:ext>
                </a:extLst>
              </a:tr>
              <a:tr h="7776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Studie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Emotion (Wütend/Ängstlich)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C00000"/>
                          </a:solidFill>
                        </a:rPr>
                        <a:t>(Pseudo-) Wort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7219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7541F345-3255-4806-B712-CBABF97C3AF8}"/>
              </a:ext>
            </a:extLst>
          </p:cNvPr>
          <p:cNvSpPr txBox="1"/>
          <p:nvPr/>
        </p:nvSpPr>
        <p:spPr>
          <a:xfrm>
            <a:off x="1361588" y="4144835"/>
            <a:ext cx="436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-&gt; Studie 2 und 3 präregistriert</a:t>
            </a:r>
          </a:p>
        </p:txBody>
      </p:sp>
      <p:pic>
        <p:nvPicPr>
          <p:cNvPr id="11" name="Grafik 10" descr="Häkchen mit einfarbiger Füllung">
            <a:extLst>
              <a:ext uri="{FF2B5EF4-FFF2-40B4-BE49-F238E27FC236}">
                <a16:creationId xmlns:a16="http://schemas.microsoft.com/office/drawing/2014/main" id="{BADA6129-1D73-7691-4F40-8467EB285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0718" y="1754131"/>
            <a:ext cx="521858" cy="521858"/>
          </a:xfrm>
          <a:prstGeom prst="rect">
            <a:avLst/>
          </a:prstGeom>
        </p:spPr>
      </p:pic>
      <p:pic>
        <p:nvPicPr>
          <p:cNvPr id="12" name="Grafik 11" descr="Häkchen mit einfarbiger Füllung">
            <a:extLst>
              <a:ext uri="{FF2B5EF4-FFF2-40B4-BE49-F238E27FC236}">
                <a16:creationId xmlns:a16="http://schemas.microsoft.com/office/drawing/2014/main" id="{8242B405-6712-DF84-F9BD-E3F6A0DD9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0718" y="3288700"/>
            <a:ext cx="521858" cy="5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9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4F8B-EEF8-169A-F086-0A9E38F4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B23BBB-FDE7-CAF4-945C-05E91FE28D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A25E4A8D-DC27-E03D-9517-62282FE82ACE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C4521F4E-76F3-191A-7D61-7A6229331302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Exp1: Emotion and </a:t>
            </a:r>
            <a:r>
              <a:rPr lang="de-DE" sz="1600" dirty="0" err="1"/>
              <a:t>SpSex</a:t>
            </a:r>
            <a:endParaRPr lang="de-DE" sz="1600" dirty="0"/>
          </a:p>
        </p:txBody>
      </p:sp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CC106C3E-7E48-81D2-9C12-3ECB0327A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709"/>
            <a:ext cx="6858000" cy="2743200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F92E0DA7-115E-0BB7-73B8-E457CADAC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6" y="98319"/>
            <a:ext cx="521858" cy="5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5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390A3-49CB-CCEF-59D8-60F78215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03136-89FA-D5AC-CFDB-36FD23A00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970AFB0B-A63E-23D3-3629-5A2BCF7D93FE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AD60D6E-9FC3-D1B0-555C-E066A74586AC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Exp3: Emotion and </a:t>
            </a:r>
            <a:r>
              <a:rPr lang="de-DE" sz="1600" dirty="0" err="1"/>
              <a:t>Pseudoword</a:t>
            </a:r>
            <a:endParaRPr lang="de-DE" sz="1600" dirty="0"/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32FD2C1-8043-21B4-4101-4118E65BC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6858000" cy="3429000"/>
          </a:xfrm>
          <a:prstGeom prst="rect">
            <a:avLst/>
          </a:prstGeom>
        </p:spPr>
      </p:pic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CA366786-A971-1CD7-9926-7E7B46D62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5561" y="118632"/>
            <a:ext cx="521858" cy="5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208B0-07D4-E137-C91B-6C29E70E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1D8009-D8BB-8DCE-C63A-B80230BAF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6BC384A1-A5F0-3CBF-8BAE-E0EA50153049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ACBD9967-C8AB-8AEF-2D3F-D0771BDC7B03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Exp2: Emotion and </a:t>
            </a:r>
            <a:r>
              <a:rPr lang="de-DE" sz="1600" dirty="0" err="1"/>
              <a:t>SpID</a:t>
            </a:r>
            <a:endParaRPr lang="de-DE" sz="1600" dirty="0"/>
          </a:p>
        </p:txBody>
      </p:sp>
      <p:pic>
        <p:nvPicPr>
          <p:cNvPr id="6" name="Grafik 5" descr="Fragezeichen mit einfarbiger Füllung">
            <a:extLst>
              <a:ext uri="{FF2B5EF4-FFF2-40B4-BE49-F238E27FC236}">
                <a16:creationId xmlns:a16="http://schemas.microsoft.com/office/drawing/2014/main" id="{9F530F9A-D137-1041-54E1-32EE3FFDE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723" y="71194"/>
            <a:ext cx="738020" cy="738020"/>
          </a:xfrm>
          <a:prstGeom prst="rect">
            <a:avLst/>
          </a:prstGeom>
        </p:spPr>
      </p:pic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9802E12E-BC21-4A8A-85CE-B8187B8201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0" y="809214"/>
            <a:ext cx="4486906" cy="35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444CF-7F03-C103-8B8E-7665755E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E1D7E-F27B-081B-27CA-63F12311D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CBB12EF3-09AA-89D8-A93B-6574E67DE35F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77D9131-3B2F-3F29-39C8-3934ED7C1B3B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Exp2: Emotion and </a:t>
            </a:r>
            <a:r>
              <a:rPr lang="de-DE" sz="1600" dirty="0" err="1"/>
              <a:t>SpID</a:t>
            </a:r>
            <a:endParaRPr lang="de-DE" sz="1600" dirty="0"/>
          </a:p>
        </p:txBody>
      </p:sp>
      <p:pic>
        <p:nvPicPr>
          <p:cNvPr id="6" name="Grafik 5" descr="Fragezeichen mit einfarbiger Füllung">
            <a:extLst>
              <a:ext uri="{FF2B5EF4-FFF2-40B4-BE49-F238E27FC236}">
                <a16:creationId xmlns:a16="http://schemas.microsoft.com/office/drawing/2014/main" id="{8B4C3BB1-95FB-4827-3A57-550A3EF4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723" y="71194"/>
            <a:ext cx="738020" cy="73802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1986BE2-A4E6-05E5-4A2B-2FA1EF8E1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6" y="1181378"/>
            <a:ext cx="4373226" cy="29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8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6956-EFEA-DE2C-531F-CFFA0E805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54F1A3-6673-5783-4C59-A008C6477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2A624A94-1B6B-B262-D6DD-F43371E0720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C27A528E-8A81-F233-9188-296B0A54A212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Exp4: Check - </a:t>
            </a:r>
            <a:r>
              <a:rPr lang="de-DE" sz="1600" dirty="0" err="1"/>
              <a:t>Speakerdiscrimination</a:t>
            </a:r>
            <a:endParaRPr lang="de-DE" sz="1600" dirty="0"/>
          </a:p>
        </p:txBody>
      </p:sp>
      <p:pic>
        <p:nvPicPr>
          <p:cNvPr id="6" name="Grafik 5" descr="Fragezeichen mit einfarbiger Füllung">
            <a:extLst>
              <a:ext uri="{FF2B5EF4-FFF2-40B4-BE49-F238E27FC236}">
                <a16:creationId xmlns:a16="http://schemas.microsoft.com/office/drawing/2014/main" id="{D7B6FD30-E059-9416-E403-CEBEEFF3C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723" y="71194"/>
            <a:ext cx="738020" cy="738020"/>
          </a:xfrm>
          <a:prstGeom prst="rect">
            <a:avLst/>
          </a:prstGeom>
        </p:spPr>
      </p:pic>
      <p:pic>
        <p:nvPicPr>
          <p:cNvPr id="8" name="Grafik 7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D35C0753-7386-500A-A2B3-869D270F0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21" y="962324"/>
            <a:ext cx="3343003" cy="33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8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8CE30-6333-7450-910C-DBA1DF31C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49D54-B947-2737-2E5B-C4D06C357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EC33C87E-900D-E6C6-7B17-586181012349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C678209D-3F9B-8B17-56CE-71BB957BBD75}"/>
              </a:ext>
            </a:extLst>
          </p:cNvPr>
          <p:cNvSpPr txBox="1"/>
          <p:nvPr/>
        </p:nvSpPr>
        <p:spPr>
          <a:xfrm>
            <a:off x="338269" y="440204"/>
            <a:ext cx="4650926" cy="27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600" dirty="0"/>
              <a:t>Exp5: Emotion and </a:t>
            </a:r>
            <a:r>
              <a:rPr lang="de-DE" sz="1600" dirty="0" err="1"/>
              <a:t>SpID</a:t>
            </a:r>
            <a:r>
              <a:rPr lang="de-DE" sz="1600" dirty="0"/>
              <a:t> – different </a:t>
            </a:r>
            <a:r>
              <a:rPr lang="de-DE" sz="1600" dirty="0" err="1"/>
              <a:t>dataset</a:t>
            </a:r>
            <a:endParaRPr lang="de-DE" sz="1600" dirty="0"/>
          </a:p>
        </p:txBody>
      </p:sp>
      <p:pic>
        <p:nvPicPr>
          <p:cNvPr id="6" name="Grafik 5" descr="Fragezeichen mit einfarbiger Füllung">
            <a:extLst>
              <a:ext uri="{FF2B5EF4-FFF2-40B4-BE49-F238E27FC236}">
                <a16:creationId xmlns:a16="http://schemas.microsoft.com/office/drawing/2014/main" id="{4B101D07-418E-9D8F-A1A6-D841E04A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723" y="71194"/>
            <a:ext cx="738020" cy="738020"/>
          </a:xfrm>
          <a:prstGeom prst="rect">
            <a:avLst/>
          </a:prstGeom>
        </p:spPr>
      </p:pic>
      <p:pic>
        <p:nvPicPr>
          <p:cNvPr id="10" name="Grafik 9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5698321-8A1B-2EA4-5C5D-34A04BEE5E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5" y="859084"/>
            <a:ext cx="4437781" cy="3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69835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</Words>
  <Application>Microsoft Office PowerPoint</Application>
  <PresentationFormat>Benutzerdefiniert</PresentationFormat>
  <Paragraphs>40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Calibri</vt:lpstr>
      <vt:lpstr>Arial</vt:lpstr>
      <vt:lpstr>Roboto Condensed</vt:lpstr>
      <vt:lpstr>Palatino Linotype</vt:lpstr>
      <vt:lpstr>Wingdings</vt:lpstr>
      <vt:lpstr>Universität Jena</vt:lpstr>
      <vt:lpstr>Universität Jena Blau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Christine Nussbaum</cp:lastModifiedBy>
  <cp:revision>595</cp:revision>
  <cp:lastPrinted>2017-04-12T09:06:57Z</cp:lastPrinted>
  <dcterms:created xsi:type="dcterms:W3CDTF">2017-03-23T10:34:48Z</dcterms:created>
  <dcterms:modified xsi:type="dcterms:W3CDTF">2025-07-09T16:14:17Z</dcterms:modified>
</cp:coreProperties>
</file>